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33"/>
  </p:notesMasterIdLst>
  <p:sldIdLst>
    <p:sldId id="256" r:id="rId3"/>
    <p:sldId id="280" r:id="rId4"/>
    <p:sldId id="265" r:id="rId5"/>
    <p:sldId id="257" r:id="rId6"/>
    <p:sldId id="272" r:id="rId7"/>
    <p:sldId id="273" r:id="rId8"/>
    <p:sldId id="277" r:id="rId9"/>
    <p:sldId id="278" r:id="rId10"/>
    <p:sldId id="279" r:id="rId11"/>
    <p:sldId id="283" r:id="rId12"/>
    <p:sldId id="284" r:id="rId13"/>
    <p:sldId id="285" r:id="rId14"/>
    <p:sldId id="290" r:id="rId15"/>
    <p:sldId id="286" r:id="rId16"/>
    <p:sldId id="288" r:id="rId17"/>
    <p:sldId id="287" r:id="rId18"/>
    <p:sldId id="289" r:id="rId19"/>
    <p:sldId id="291" r:id="rId20"/>
    <p:sldId id="292" r:id="rId21"/>
    <p:sldId id="293" r:id="rId22"/>
    <p:sldId id="260" r:id="rId23"/>
    <p:sldId id="274" r:id="rId24"/>
    <p:sldId id="275" r:id="rId25"/>
    <p:sldId id="276" r:id="rId26"/>
    <p:sldId id="261" r:id="rId27"/>
    <p:sldId id="262" r:id="rId28"/>
    <p:sldId id="281" r:id="rId29"/>
    <p:sldId id="263" r:id="rId30"/>
    <p:sldId id="282" r:id="rId31"/>
    <p:sldId id="264" r:id="rId32"/>
  </p:sldIdLst>
  <p:sldSz cx="9144000" cy="5143500" type="screen16x9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30" autoAdjust="0"/>
    <p:restoredTop sz="87621" autoAdjust="0"/>
  </p:normalViewPr>
  <p:slideViewPr>
    <p:cSldViewPr>
      <p:cViewPr varScale="1">
        <p:scale>
          <a:sx n="107" d="100"/>
          <a:sy n="107" d="100"/>
        </p:scale>
        <p:origin x="-1016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A8ADFD5B-A66C-449C-B6E8-FB716D07777D}" type="datetimeFigureOut">
              <a:rPr lang="en-US" smtClean="0"/>
              <a:pPr/>
              <a:t>12/11/13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/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CA5D3BF3-D352-46FC-8343-31F56E6730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60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Insert pictures with names</a:t>
            </a:r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SAAKASHVILI MIKHEIL</a:t>
            </a:r>
          </a:p>
          <a:p>
            <a:r>
              <a:rPr lang="en-US" dirty="0" smtClean="0"/>
              <a:t>VASHADZE GRIGOL</a:t>
            </a:r>
          </a:p>
          <a:p>
            <a:r>
              <a:rPr lang="en-US" dirty="0" smtClean="0"/>
              <a:t>EKA TKESHELASHVILI</a:t>
            </a:r>
          </a:p>
          <a:p>
            <a:r>
              <a:rPr lang="en-US" dirty="0" smtClean="0"/>
              <a:t>BAKUR KVEZERELI MIKHEIL SAAKASHVILI</a:t>
            </a:r>
          </a:p>
          <a:p>
            <a:r>
              <a:rPr lang="en-US" dirty="0" smtClean="0"/>
              <a:t>EDUARD SHEVARDNADZE MIKHEIL SAAKASHVILI</a:t>
            </a:r>
          </a:p>
          <a:p>
            <a:r>
              <a:rPr lang="en-US" dirty="0" smtClean="0"/>
              <a:t>BEZHUASHVILI GELA</a:t>
            </a:r>
          </a:p>
          <a:p>
            <a:r>
              <a:rPr lang="en-US" dirty="0" smtClean="0"/>
              <a:t>MIKHEIL SAAKASHVILI LADO GURGENIDZE</a:t>
            </a:r>
          </a:p>
          <a:p>
            <a:r>
              <a:rPr lang="en-US" dirty="0" smtClean="0"/>
              <a:t>MIKHEIL SAAKASHVILI BAKUR KVEZERELI</a:t>
            </a:r>
          </a:p>
          <a:p>
            <a:r>
              <a:rPr lang="en-US" dirty="0" smtClean="0"/>
              <a:t>NINO BURJANADZE NINO BURJANADZE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ZURAB NOGAIDELI ZURAB NOGAIDELI</a:t>
            </a: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</a:t>
            </a:r>
            <a:r>
              <a:rPr lang="en-US" baseline="0" dirty="0" smtClean="0"/>
              <a:t> we have a nicer, higher </a:t>
            </a:r>
            <a:r>
              <a:rPr lang="en-US" baseline="0" dirty="0" err="1" smtClean="0"/>
              <a:t>rez</a:t>
            </a:r>
            <a:r>
              <a:rPr lang="en-US" baseline="0" dirty="0" smtClean="0"/>
              <a:t> map?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3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Given our hypothesis</a:t>
            </a:r>
            <a:r>
              <a:rPr lang="en-US" baseline="0" dirty="0" smtClean="0"/>
              <a:t>, that relationships between actors stay the same over time, we decided it would might be appropriate to use </a:t>
            </a:r>
            <a:r>
              <a:rPr lang="en-US" baseline="0" dirty="0" err="1" smtClean="0"/>
              <a:t>markov</a:t>
            </a:r>
            <a:r>
              <a:rPr lang="en-US" baseline="0" dirty="0" smtClean="0"/>
              <a:t> chains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Stochastic process: often used to represent the evolution of some random value, or system, over time</a:t>
            </a:r>
          </a:p>
          <a:p>
            <a:endParaRPr lang="en-US" dirty="0" smtClean="0"/>
          </a:p>
          <a:p>
            <a:r>
              <a:rPr lang="en-US" dirty="0" smtClean="0"/>
              <a:t>A system that undergoes transitions from one position</a:t>
            </a:r>
            <a:r>
              <a:rPr lang="en-US" baseline="0" dirty="0" smtClean="0"/>
              <a:t> </a:t>
            </a:r>
            <a:r>
              <a:rPr lang="en-US" dirty="0" smtClean="0"/>
              <a:t>to another, among a finite or countable number of possible position.</a:t>
            </a:r>
          </a:p>
          <a:p>
            <a:r>
              <a:rPr lang="en-US" dirty="0" smtClean="0"/>
              <a:t>It is a random process usually characterized as </a:t>
            </a:r>
            <a:r>
              <a:rPr lang="en-US" dirty="0" err="1" smtClean="0"/>
              <a:t>memoryless</a:t>
            </a:r>
            <a:r>
              <a:rPr lang="en-US" baseline="0" dirty="0" smtClean="0"/>
              <a:t> – meaning </a:t>
            </a:r>
            <a:r>
              <a:rPr lang="en-US" dirty="0" smtClean="0"/>
              <a:t>the next position depends only on the current position and not on the sequence of events that preceded it. This specific kind of "</a:t>
            </a:r>
            <a:r>
              <a:rPr lang="en-US" dirty="0" err="1" smtClean="0"/>
              <a:t>memorylessness</a:t>
            </a:r>
            <a:r>
              <a:rPr lang="en-US" dirty="0" smtClean="0"/>
              <a:t>" is called the Markov property. </a:t>
            </a:r>
          </a:p>
          <a:p>
            <a:endParaRPr lang="en-US" dirty="0" smtClean="0"/>
          </a:p>
          <a:p>
            <a:r>
              <a:rPr lang="en-US" dirty="0" smtClean="0"/>
              <a:t>The changes of</a:t>
            </a:r>
            <a:r>
              <a:rPr lang="en-US" baseline="0" dirty="0" smtClean="0"/>
              <a:t> position </a:t>
            </a:r>
            <a:r>
              <a:rPr lang="en-US" dirty="0" smtClean="0"/>
              <a:t>of the system are called transitions, and the probabilities associated with various position changes are called transition probabilities. The process is characterized by a transition matrix describing the probabilities of particular transitions.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107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478274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4539996"/>
            <a:ext cx="2249424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4533138"/>
            <a:ext cx="6784848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4537528"/>
            <a:ext cx="6515100" cy="514350"/>
          </a:xfrm>
        </p:spPr>
        <p:txBody>
          <a:bodyPr anchor="ctr"/>
          <a:lstStyle>
            <a:lvl1pPr marL="0" indent="0" algn="l" eaLnBrk="1" latinLnBrk="0" hangingPunct="1">
              <a:buNone/>
              <a:defRPr kumimoji="0" sz="2800">
                <a:solidFill>
                  <a:srgbClr val="FFFFFF"/>
                </a:solidFill>
              </a:defRPr>
            </a:lvl1pPr>
            <a:lvl2pPr marL="457200" indent="0" algn="ctr" eaLnBrk="1" latinLnBrk="0" hangingPunct="1">
              <a:buNone/>
            </a:lvl2pPr>
            <a:lvl3pPr marL="914400" indent="0" algn="ctr" eaLnBrk="1" latinLnBrk="0" hangingPunct="1">
              <a:buNone/>
            </a:lvl3pPr>
            <a:lvl4pPr marL="1371600" indent="0" algn="ctr" eaLnBrk="1" latinLnBrk="0" hangingPunct="1">
              <a:buNone/>
            </a:lvl4pPr>
            <a:lvl5pPr marL="1828800" indent="0" algn="ctr" eaLnBrk="1" latinLnBrk="0" hangingPunct="1">
              <a:buNone/>
            </a:lvl5pPr>
            <a:lvl6pPr marL="2286000" indent="0" algn="ctr" eaLnBrk="1" latinLnBrk="0" hangingPunct="1">
              <a:buNone/>
            </a:lvl6pPr>
            <a:lvl7pPr marL="2743200" indent="0" algn="ctr" eaLnBrk="1" latinLnBrk="0" hangingPunct="1">
              <a:buNone/>
            </a:lvl7pPr>
            <a:lvl8pPr marL="3200400" indent="0" algn="ctr" eaLnBrk="1" latinLnBrk="0" hangingPunct="1">
              <a:buNone/>
            </a:lvl8pPr>
            <a:lvl9pPr marL="3657600" indent="0" algn="ctr" eaLnBrk="1" latinLnBrk="0" hangingPunct="1">
              <a:buNone/>
            </a:lvl9pPr>
          </a:lstStyle>
          <a:p>
            <a:pPr eaLnBrk="1" latinLnBrk="1" hangingPunct="1"/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4551524"/>
            <a:ext cx="2057400" cy="514350"/>
          </a:xfrm>
        </p:spPr>
        <p:txBody>
          <a:bodyPr>
            <a:noAutofit/>
          </a:bodyPr>
          <a:lstStyle>
            <a:lvl1pPr algn="ctr" eaLnBrk="1" latinLnBrk="0" hangingPunct="1">
              <a:defRPr kumimoji="0" sz="2000">
                <a:solidFill>
                  <a:srgbClr val="FFFFFF"/>
                </a:solidFill>
              </a:defRPr>
            </a:lvl1pPr>
          </a:lstStyle>
          <a:p>
            <a:pPr algn="ctr"/>
            <a:fld id="{047E157E-8DCB-4F70-A0AF-5EB586A91DD4}" type="datetime1">
              <a:rPr kumimoji="0" lang="en-US" smtClean="0">
                <a:solidFill>
                  <a:srgbClr val="FFFFFF"/>
                </a:solidFill>
              </a:rPr>
              <a:pPr algn="ctr"/>
              <a:t>12/11/13</a:t>
            </a:fld>
            <a:endParaRPr kumimoji="0"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177404"/>
            <a:ext cx="5867400" cy="273844"/>
          </a:xfrm>
        </p:spPr>
        <p:txBody>
          <a:bodyPr/>
          <a:lstStyle>
            <a:lvl1pPr algn="r" eaLnBrk="1" latinLnBrk="0" hangingPunct="1">
              <a:defRPr kumimoji="0">
                <a:solidFill>
                  <a:schemeClr val="tx2"/>
                </a:solidFill>
              </a:defRPr>
            </a:lvl1pPr>
          </a:lstStyle>
          <a:p>
            <a:pPr algn="r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171450"/>
            <a:ext cx="838200" cy="285750"/>
          </a:xfrm>
        </p:spPr>
        <p:txBody>
          <a:bodyPr/>
          <a:lstStyle>
            <a:lvl1pPr eaLnBrk="1" latinLnBrk="0" hangingPunct="1">
              <a:defRPr kumimoji="0">
                <a:solidFill>
                  <a:schemeClr val="tx2"/>
                </a:solidFill>
              </a:defRPr>
            </a:lvl1pPr>
          </a:lstStyle>
          <a:p>
            <a:fld id="{8F82E0A0-C266-4798-8C8F-B9F91E9DA37E}" type="slidenum">
              <a:rPr kumimoji="0" lang="en-US" smtClean="0">
                <a:solidFill>
                  <a:schemeClr val="tx2"/>
                </a:solidFill>
              </a:rPr>
              <a:pPr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2362200" y="2343150"/>
            <a:ext cx="6477000" cy="2038350"/>
          </a:xfrm>
        </p:spPr>
        <p:txBody>
          <a:bodyPr rtlCol="0" anchor="b"/>
          <a:lstStyle>
            <a:lvl1pPr eaLnBrk="1" latinLnBrk="0" hangingPunct="1">
              <a:defRPr kumimoji="0" cap="all" baseline="0"/>
            </a:lvl1pPr>
          </a:lstStyle>
          <a:p>
            <a:pPr eaLnBrk="1" latinLnBrk="1" hangingPunct="1"/>
            <a:r>
              <a:rPr lang="en-US" smtClean="0"/>
              <a:t>Click to edit Master title style</a:t>
            </a:r>
            <a:endParaRPr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Rectangl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kumimoji="0" lang="en-US" smtClean="0"/>
              <a:pPr/>
              <a:t>12/11/13</a:t>
            </a:fld>
            <a:endParaRPr kumimoji="0" lang="en-US"/>
          </a:p>
        </p:txBody>
      </p:sp>
      <p:sp>
        <p:nvSpPr>
          <p:cNvPr id="4" name="Rectangl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609600" y="1352550"/>
            <a:ext cx="8153400" cy="3276600"/>
          </a:xfrm>
        </p:spPr>
        <p:txBody>
          <a:bodyPr/>
          <a:lstStyle/>
          <a:p>
            <a:pPr lvl="0" eaLnBrk="1" latinLnBrk="1" hangingPunct="1"/>
            <a:r>
              <a:rPr lang="en-US" smtClean="0"/>
              <a:t>Click to edit Master text styles</a:t>
            </a:r>
          </a:p>
          <a:p>
            <a:pPr lvl="1" eaLnBrk="1" latinLnBrk="1" hangingPunct="1"/>
            <a:r>
              <a:rPr lang="en-US" smtClean="0"/>
              <a:t>Second level</a:t>
            </a:r>
          </a:p>
          <a:p>
            <a:pPr lvl="2" eaLnBrk="1" latinLnBrk="1" hangingPunct="1"/>
            <a:r>
              <a:rPr lang="en-US" smtClean="0"/>
              <a:t>Third level</a:t>
            </a:r>
          </a:p>
          <a:p>
            <a:pPr lvl="3" eaLnBrk="1" latinLnBrk="1" hangingPunct="1"/>
            <a:r>
              <a:rPr lang="en-US" smtClean="0"/>
              <a:t>Fourth level</a:t>
            </a:r>
          </a:p>
          <a:p>
            <a:pPr lvl="4" eaLnBrk="1" latinLnBrk="1" hangingPunct="1"/>
            <a:r>
              <a:rPr lang="en-US" smtClean="0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057400"/>
            <a:ext cx="7123113" cy="1254919"/>
          </a:xfrm>
        </p:spPr>
        <p:txBody>
          <a:bodyPr anchor="t"/>
          <a:lstStyle>
            <a:lvl1pPr eaLnBrk="1" latinLnBrk="0" hangingPunct="1">
              <a:buNone/>
              <a:defRPr kumimoji="0" sz="2800">
                <a:solidFill>
                  <a:schemeClr val="tx2"/>
                </a:solidFill>
              </a:defRPr>
            </a:lvl1pPr>
            <a:lvl2pPr eaLnBrk="1" latinLnBrk="0" hangingPunct="1">
              <a:buNone/>
              <a:defRPr kumimoji="0" sz="18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sz="1600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sz="1400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1" hangingPunct="1"/>
            <a:r>
              <a:rPr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00150"/>
            <a:ext cx="1295400" cy="7429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200150"/>
            <a:ext cx="7772400" cy="7429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1200150"/>
            <a:ext cx="7620000" cy="742950"/>
          </a:xfrm>
        </p:spPr>
        <p:txBody>
          <a:bodyPr/>
          <a:lstStyle>
            <a:lvl1pPr algn="l" eaLnBrk="1" latinLnBrk="0" hangingPunct="1">
              <a:buNone/>
              <a:defRPr kumimoji="0"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9F07-3BC7-4570-B054-79111B0A380C}" type="datetime1">
              <a:rPr kumimoji="0" lang="en-US" smtClean="0"/>
              <a:pPr/>
              <a:t>12/11/13</a:t>
            </a:fld>
            <a:endParaRPr kumimoji="0"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314450"/>
            <a:ext cx="1295400" cy="526257"/>
          </a:xfrm>
        </p:spPr>
        <p:txBody>
          <a:bodyPr>
            <a:noAutofit/>
          </a:bodyPr>
          <a:lstStyle>
            <a:lvl1pPr eaLnBrk="1" latinLnBrk="0" hangingPunct="1">
              <a:defRPr kumimoji="0" sz="2400">
                <a:solidFill>
                  <a:srgbClr val="FFFFFF"/>
                </a:solidFill>
              </a:defRPr>
            </a:lvl1pPr>
          </a:lstStyle>
          <a:p>
            <a:pPr algn="ctr"/>
            <a:fld id="{8F82E0A0-C266-4798-8C8F-B9F91E9DA37E}" type="slidenum">
              <a:rPr kumimoji="0" lang="en-US" sz="2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1352551"/>
            <a:ext cx="3886200" cy="3268624"/>
          </a:xfrm>
        </p:spPr>
        <p:txBody>
          <a:bodyPr/>
          <a:lstStyle/>
          <a:p>
            <a:pPr lvl="0" eaLnBrk="1" latinLnBrk="1" hangingPunct="1"/>
            <a:r>
              <a:rPr lang="en-US" smtClean="0"/>
              <a:t>Click to edit Master text styles</a:t>
            </a:r>
          </a:p>
          <a:p>
            <a:pPr lvl="1" eaLnBrk="1" latinLnBrk="1" hangingPunct="1"/>
            <a:r>
              <a:rPr lang="en-US" smtClean="0"/>
              <a:t>Second level</a:t>
            </a:r>
          </a:p>
          <a:p>
            <a:pPr lvl="2" eaLnBrk="1" latinLnBrk="1" hangingPunct="1"/>
            <a:r>
              <a:rPr lang="en-US" smtClean="0"/>
              <a:t>Third level</a:t>
            </a:r>
          </a:p>
          <a:p>
            <a:pPr lvl="3" eaLnBrk="1" latinLnBrk="1" hangingPunct="1"/>
            <a:r>
              <a:rPr lang="en-US" smtClean="0"/>
              <a:t>Fourth level</a:t>
            </a:r>
          </a:p>
          <a:p>
            <a:pPr lvl="4" eaLnBrk="1" latinLnBrk="1" hangingPunct="1"/>
            <a:r>
              <a:rPr lang="en-US" smtClean="0"/>
              <a:t>Fifth level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844901" y="1352549"/>
            <a:ext cx="3886200" cy="3268625"/>
          </a:xfrm>
        </p:spPr>
        <p:txBody>
          <a:bodyPr/>
          <a:lstStyle/>
          <a:p>
            <a:pPr lvl="0" eaLnBrk="1" latinLnBrk="1" hangingPunct="1"/>
            <a:r>
              <a:rPr lang="en-US" smtClean="0"/>
              <a:t>Click to edit Master text styles</a:t>
            </a:r>
          </a:p>
          <a:p>
            <a:pPr lvl="1" eaLnBrk="1" latinLnBrk="1" hangingPunct="1"/>
            <a:r>
              <a:rPr lang="en-US" smtClean="0"/>
              <a:t>Second level</a:t>
            </a:r>
          </a:p>
          <a:p>
            <a:pPr lvl="2" eaLnBrk="1" latinLnBrk="1" hangingPunct="1"/>
            <a:r>
              <a:rPr lang="en-US" smtClean="0"/>
              <a:t>Third level</a:t>
            </a:r>
          </a:p>
          <a:p>
            <a:pPr lvl="3" eaLnBrk="1" latinLnBrk="1" hangingPunct="1"/>
            <a:r>
              <a:rPr lang="en-US" smtClean="0"/>
              <a:t>Fourth level</a:t>
            </a:r>
          </a:p>
          <a:p>
            <a:pPr lvl="4" eaLnBrk="1" latinLnBrk="1" hangingPunct="1"/>
            <a:r>
              <a:rPr lang="en-US" smtClean="0"/>
              <a:t>Fifth level</a:t>
            </a:r>
            <a:endParaRPr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4606EA6-EFEA-4C30-9264-4F9291A5780D}" type="datetime1">
              <a:rPr kumimoji="0" lang="en-US" smtClean="0"/>
              <a:pPr/>
              <a:t>12/11/13</a:t>
            </a:fld>
            <a:endParaRPr kumimoji="0"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18110"/>
            <a:ext cx="8153400" cy="1005840"/>
          </a:xfrm>
        </p:spPr>
        <p:txBody>
          <a:bodyPr anchor="b"/>
          <a:lstStyle>
            <a:lvl1pPr eaLnBrk="1" latinLnBrk="0" hangingPunct="1">
              <a:defRPr kumimoji="0"/>
            </a:lvl1pPr>
          </a:lstStyle>
          <a:p>
            <a:pPr eaLnBrk="1" latinLnBrk="1" hangingPunct="1"/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919818"/>
            <a:ext cx="3886200" cy="2628900"/>
          </a:xfrm>
        </p:spPr>
        <p:txBody>
          <a:bodyPr/>
          <a:lstStyle/>
          <a:p>
            <a:pPr lvl="0" eaLnBrk="1" latinLnBrk="1" hangingPunct="1"/>
            <a:r>
              <a:rPr lang="en-US" smtClean="0"/>
              <a:t>Click to edit Master text styles</a:t>
            </a:r>
          </a:p>
          <a:p>
            <a:pPr lvl="1" eaLnBrk="1" latinLnBrk="1" hangingPunct="1"/>
            <a:r>
              <a:rPr lang="en-US" smtClean="0"/>
              <a:t>Second level</a:t>
            </a:r>
          </a:p>
          <a:p>
            <a:pPr lvl="2" eaLnBrk="1" latinLnBrk="1" hangingPunct="1"/>
            <a:r>
              <a:rPr lang="en-US" smtClean="0"/>
              <a:t>Third level</a:t>
            </a:r>
          </a:p>
          <a:p>
            <a:pPr lvl="3" eaLnBrk="1" latinLnBrk="1" hangingPunct="1"/>
            <a:r>
              <a:rPr lang="en-US" smtClean="0"/>
              <a:t>Fourth level</a:t>
            </a:r>
          </a:p>
          <a:p>
            <a:pPr lvl="4" eaLnBrk="1" latinLnBrk="1" hangingPunct="1"/>
            <a:r>
              <a:rPr lang="en-US" smtClean="0"/>
              <a:t>Fifth level</a:t>
            </a:r>
            <a:endParaRPr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919818"/>
            <a:ext cx="3886200" cy="2628900"/>
          </a:xfrm>
        </p:spPr>
        <p:txBody>
          <a:bodyPr/>
          <a:lstStyle/>
          <a:p>
            <a:pPr lvl="0" eaLnBrk="1" latinLnBrk="1" hangingPunct="1"/>
            <a:r>
              <a:rPr lang="en-US" smtClean="0"/>
              <a:t>Click to edit Master text styles</a:t>
            </a:r>
          </a:p>
          <a:p>
            <a:pPr lvl="1" eaLnBrk="1" latinLnBrk="1" hangingPunct="1"/>
            <a:r>
              <a:rPr lang="en-US" smtClean="0"/>
              <a:t>Second level</a:t>
            </a:r>
          </a:p>
          <a:p>
            <a:pPr lvl="2" eaLnBrk="1" latinLnBrk="1" hangingPunct="1"/>
            <a:r>
              <a:rPr lang="en-US" smtClean="0"/>
              <a:t>Third level</a:t>
            </a:r>
          </a:p>
          <a:p>
            <a:pPr lvl="3" eaLnBrk="1" latinLnBrk="1" hangingPunct="1"/>
            <a:r>
              <a:rPr lang="en-US" smtClean="0"/>
              <a:t>Fourth level</a:t>
            </a:r>
          </a:p>
          <a:p>
            <a:pPr lvl="4" eaLnBrk="1" latinLnBrk="1" hangingPunct="1"/>
            <a:r>
              <a:rPr lang="en-US" smtClean="0"/>
              <a:t>Fifth level</a:t>
            </a:r>
            <a:endParaRPr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4606EA6-EFEA-4C30-9264-4F9291A5780D}" type="datetime1">
              <a:rPr kumimoji="0" lang="en-US" smtClean="0"/>
              <a:pPr/>
              <a:t>12/11/13</a:t>
            </a:fld>
            <a:endParaRPr kumimoji="0"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609600" y="1362287"/>
            <a:ext cx="3886200" cy="530352"/>
          </a:xfrm>
          <a:solidFill>
            <a:schemeClr val="accent2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000" b="1">
                <a:solidFill>
                  <a:srgbClr val="FFFFFF"/>
                </a:solidFill>
              </a:defRPr>
            </a:lvl1pPr>
          </a:lstStyle>
          <a:p>
            <a:pPr lvl="0" eaLnBrk="1" latinLnBrk="1" hangingPunct="1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800600" y="1362287"/>
            <a:ext cx="3886200" cy="530352"/>
          </a:xfrm>
          <a:solidFill>
            <a:schemeClr val="accent4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sz="2000" b="1">
                <a:solidFill>
                  <a:srgbClr val="FFFFFF"/>
                </a:solidFill>
              </a:defRPr>
            </a:lvl1pPr>
          </a:lstStyle>
          <a:p>
            <a:pPr lvl="0" eaLnBrk="1" latinLnBrk="1" hangingPunct="1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1" hangingPunct="1"/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ADB5D-B7A0-47E3-AD2D-B1A6F8614213}" type="datetime1">
              <a:rPr kumimoji="0" lang="en-US" smtClean="0"/>
              <a:pPr/>
              <a:t>12/11/13</a:t>
            </a:fld>
            <a:endParaRPr kumimoji="0"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</a:lstStyle>
          <a:p>
            <a:fld id="{A3F7CB7D-F184-43C7-B6FD-03D728E1BBFF}" type="slidenum">
              <a:rPr kumimoji="0" lang="en-US" smtClean="0">
                <a:solidFill>
                  <a:srgbClr val="FFFFFF"/>
                </a:solidFill>
              </a:rPr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68126-03FC-49C0-B9B8-2B561CCC3D90}" type="datetime1">
              <a:rPr kumimoji="0" lang="en-US" smtClean="0"/>
              <a:pPr/>
              <a:t>12/11/13</a:t>
            </a:fld>
            <a:endParaRPr kumimoji="0"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4686300"/>
            <a:ext cx="533400" cy="285750"/>
          </a:xfrm>
        </p:spPr>
        <p:txBody>
          <a:bodyPr/>
          <a:lstStyle>
            <a:lvl1pPr eaLnBrk="1" latinLnBrk="0" hangingPunct="1">
              <a:defRPr kumimoji="0">
                <a:solidFill>
                  <a:schemeClr val="tx2"/>
                </a:solidFill>
              </a:defRPr>
            </a:lvl1pPr>
          </a:lstStyle>
          <a:p>
            <a:fld id="{A3F7CB7D-F184-43C7-B6FD-03D728E1BBFF}" type="slidenum">
              <a:rPr kumimoji="0" lang="en-US" smtClean="0">
                <a:solidFill>
                  <a:schemeClr val="tx2"/>
                </a:solidFill>
              </a:rPr>
              <a:pPr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</p:spPr>
        <p:txBody>
          <a:bodyPr anchor="b"/>
          <a:lstStyle>
            <a:lvl1pPr algn="l" eaLnBrk="1" latinLnBrk="0" hangingPunct="1">
              <a:buNone/>
              <a:defRPr kumimoji="0" sz="4200" b="0"/>
            </a:lvl1pPr>
          </a:lstStyle>
          <a:p>
            <a:pPr eaLnBrk="1" latinLnBrk="1" hangingPunct="1"/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8198-4617-485E-9585-4840B69DBBA6}" type="datetime1">
              <a:rPr kumimoji="0" lang="en-US" smtClean="0"/>
              <a:pPr/>
              <a:t>12/11/13</a:t>
            </a:fld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>
                <a:solidFill>
                  <a:srgbClr val="FFFFFF"/>
                </a:solidFill>
              </a:defRPr>
            </a:lvl1pPr>
          </a:lstStyle>
          <a:p>
            <a:fld id="{A3F7CB7D-F184-43C7-B6FD-03D728E1BBFF}" type="slidenum">
              <a:rPr kumimoji="0" lang="en-US" smtClean="0">
                <a:solidFill>
                  <a:srgbClr val="FFFFFF"/>
                </a:solidFill>
              </a:rPr>
              <a:pPr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28750"/>
            <a:ext cx="1600200" cy="31242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eaLnBrk="1" latinLnBrk="0" hangingPunct="1">
              <a:spcAft>
                <a:spcPts val="1000"/>
              </a:spcAft>
              <a:buNone/>
              <a:defRPr kumimoji="0" sz="1800"/>
            </a:lvl1pPr>
            <a:lvl2pPr eaLnBrk="1" latinLnBrk="0" hangingPunct="1">
              <a:buNone/>
              <a:defRPr kumimoji="0" sz="1200"/>
            </a:lvl2pPr>
            <a:lvl3pPr eaLnBrk="1" latinLnBrk="0" hangingPunct="1">
              <a:buNone/>
              <a:defRPr kumimoji="0" sz="1000"/>
            </a:lvl3pPr>
            <a:lvl4pPr eaLnBrk="1" latinLnBrk="0" hangingPunct="1">
              <a:buNone/>
              <a:defRPr kumimoji="0" sz="900"/>
            </a:lvl4pPr>
            <a:lvl5pPr eaLnBrk="1" latinLnBrk="0" hangingPunct="1">
              <a:buNone/>
              <a:defRPr kumimoji="0" sz="900"/>
            </a:lvl5pPr>
          </a:lstStyle>
          <a:p>
            <a:pPr lvl="0" eaLnBrk="1" latinLnBrk="1" hangingPunct="1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362200" y="1428750"/>
            <a:ext cx="6400800" cy="3200400"/>
          </a:xfrm>
        </p:spPr>
        <p:txBody>
          <a:bodyPr/>
          <a:lstStyle/>
          <a:p>
            <a:pPr lvl="0" eaLnBrk="1" latinLnBrk="1" hangingPunct="1"/>
            <a:r>
              <a:rPr lang="en-US" smtClean="0"/>
              <a:t>Click to edit Master text styles</a:t>
            </a:r>
          </a:p>
          <a:p>
            <a:pPr lvl="1" eaLnBrk="1" latinLnBrk="1" hangingPunct="1"/>
            <a:r>
              <a:rPr lang="en-US" smtClean="0"/>
              <a:t>Second level</a:t>
            </a:r>
          </a:p>
          <a:p>
            <a:pPr lvl="2" eaLnBrk="1" latinLnBrk="1" hangingPunct="1"/>
            <a:r>
              <a:rPr lang="en-US" smtClean="0"/>
              <a:t>Third level</a:t>
            </a:r>
          </a:p>
          <a:p>
            <a:pPr lvl="3" eaLnBrk="1" latinLnBrk="1" hangingPunct="1"/>
            <a:r>
              <a:rPr lang="en-US" smtClean="0"/>
              <a:t>Fourth level</a:t>
            </a:r>
          </a:p>
          <a:p>
            <a:pPr lvl="4" eaLnBrk="1" latinLnBrk="1" hangingPunct="1"/>
            <a:r>
              <a:rPr lang="en-US" smtClean="0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57668" y="0"/>
            <a:ext cx="7586332" cy="3419856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 eaLnBrk="1" latinLnBrk="0" hangingPunct="1">
              <a:buNone/>
              <a:defRPr kumimoji="0"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4114800"/>
            <a:ext cx="7315200" cy="514350"/>
          </a:xfrm>
        </p:spPr>
        <p:txBody>
          <a:bodyPr/>
          <a:lstStyle>
            <a:lvl1pPr marL="0" indent="0" eaLnBrk="1" latinLnBrk="0" hangingPunct="1">
              <a:buFontTx/>
              <a:buNone/>
              <a:defRPr kumimoji="0" sz="1700"/>
            </a:lvl1pPr>
            <a:lvl2pPr eaLnBrk="1" latinLnBrk="0" hangingPunct="1">
              <a:buFontTx/>
              <a:buNone/>
              <a:defRPr kumimoji="0" sz="1200"/>
            </a:lvl2pPr>
            <a:lvl3pPr eaLnBrk="1" latinLnBrk="0" hangingPunct="1">
              <a:buFontTx/>
              <a:buNone/>
              <a:defRPr kumimoji="0" sz="1000"/>
            </a:lvl3pPr>
            <a:lvl4pPr eaLnBrk="1" latinLnBrk="0" hangingPunct="1">
              <a:buFontTx/>
              <a:buNone/>
              <a:defRPr kumimoji="0" sz="900"/>
            </a:lvl4pPr>
            <a:lvl5pPr eaLnBrk="1" latinLnBrk="0" hangingPunct="1">
              <a:buFontTx/>
              <a:buNone/>
              <a:defRPr kumimoji="0" sz="900"/>
            </a:lvl5pPr>
          </a:lstStyle>
          <a:p>
            <a:pPr lvl="0" eaLnBrk="1" latinLnBrk="1" hangingPunct="1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9144" y="3429000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3497580"/>
            <a:ext cx="1463040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3490722"/>
            <a:ext cx="7589520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543300"/>
            <a:ext cx="7315200" cy="457200"/>
          </a:xfrm>
        </p:spPr>
        <p:txBody>
          <a:bodyPr anchor="ctr"/>
          <a:lstStyle>
            <a:lvl1pPr algn="l" eaLnBrk="1" latinLnBrk="0" hangingPunct="1">
              <a:buNone/>
              <a:defRPr kumimoji="0" sz="2800" b="0">
                <a:solidFill>
                  <a:srgbClr val="FFFFFF"/>
                </a:solidFill>
              </a:defRPr>
            </a:lvl1pPr>
          </a:lstStyle>
          <a:p>
            <a:pPr eaLnBrk="1" latinLnBrk="1" hangingPunct="1"/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447800" y="0"/>
            <a:ext cx="100584" cy="515035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4686300"/>
            <a:ext cx="2667000" cy="273844"/>
          </a:xfrm>
        </p:spPr>
        <p:txBody>
          <a:bodyPr rtlCol="0"/>
          <a:lstStyle/>
          <a:p>
            <a:fld id="{E4606EA6-EFEA-4C30-9264-4F9291A5780D}" type="datetime1">
              <a:rPr kumimoji="0" lang="en-US" smtClean="0"/>
              <a:pPr/>
              <a:t>12/11/13</a:t>
            </a:fld>
            <a:endParaRPr kumimoji="0"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500437"/>
            <a:ext cx="1447800" cy="497684"/>
          </a:xfrm>
        </p:spPr>
        <p:txBody>
          <a:bodyPr rtlCol="0"/>
          <a:lstStyle>
            <a:lvl1pPr eaLnBrk="1" latinLnBrk="0" hangingPunct="1">
              <a:defRPr kumimoji="0" sz="2800"/>
            </a:lvl1pPr>
          </a:lstStyle>
          <a:p>
            <a:pPr algn="ctr"/>
            <a:fld id="{8F82E0A0-C266-4798-8C8F-B9F91E9DA37E}" type="slidenum">
              <a:rPr kumimoji="0" lang="en-US" sz="28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4686155"/>
            <a:ext cx="4572000" cy="273844"/>
          </a:xfrm>
        </p:spPr>
        <p:txBody>
          <a:bodyPr rtlCol="0"/>
          <a:lstStyle/>
          <a:p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352550"/>
            <a:ext cx="8153400" cy="324231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1" hangingPunct="1"/>
            <a:r>
              <a:rPr kumimoji="0" lang="en-US" smtClean="0"/>
              <a:t>Click to edit Master text styles</a:t>
            </a:r>
          </a:p>
          <a:p>
            <a:pPr lvl="1" eaLnBrk="1" latinLnBrk="1" hangingPunct="1"/>
            <a:r>
              <a:rPr kumimoji="0" lang="en-US" smtClean="0"/>
              <a:t>Second level</a:t>
            </a:r>
          </a:p>
          <a:p>
            <a:pPr lvl="2" eaLnBrk="1" latinLnBrk="1" hangingPunct="1"/>
            <a:r>
              <a:rPr kumimoji="0" lang="en-US" smtClean="0"/>
              <a:t>Third level</a:t>
            </a:r>
          </a:p>
          <a:p>
            <a:pPr lvl="3" eaLnBrk="1" latinLnBrk="1" hangingPunct="1"/>
            <a:r>
              <a:rPr kumimoji="0" lang="en-US" smtClean="0"/>
              <a:t>Fourth level</a:t>
            </a:r>
          </a:p>
          <a:p>
            <a:pPr lvl="4" eaLnBrk="1" latinLnBrk="1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E4606EA6-EFEA-4C30-9264-4F9291A5780D}" type="datetime1">
              <a:rPr kumimoji="0" lang="en-US" smtClean="0"/>
              <a:pPr/>
              <a:t>12/11/13</a:t>
            </a:fld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1" y="4686155"/>
            <a:ext cx="5421083" cy="273844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095170"/>
            <a:ext cx="9144000" cy="24003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129460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129460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123507"/>
            <a:ext cx="533400" cy="183357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algn="ctr"/>
            <a:fld id="{8F82E0A0-C266-4798-8C8F-B9F91E9DA37E}" type="slidenum">
              <a:rPr kumimoji="0"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eaLnBrk="1" latinLnBrk="1" hangingPunct="1"/>
            <a:r>
              <a:rPr kumimoji="0" lang="en-US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eaLnBrk="1" latinLnBrk="0" hangingPunct="1">
        <a:spcBef>
          <a:spcPct val="0"/>
        </a:spcBef>
        <a:buNone/>
        <a:defRPr kumimoji="0" sz="4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4" Type="http://schemas.openxmlformats.org/officeDocument/2006/relationships/image" Target="../media/image4.gif"/><Relationship Id="rId5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mining </a:t>
            </a:r>
            <a:r>
              <a:rPr lang="en-US" sz="3600" cap="none" dirty="0" smtClean="0">
                <a:cs typeface="Alex Brush"/>
              </a:rPr>
              <a:t>on</a:t>
            </a:r>
            <a:r>
              <a:rPr lang="en-US" dirty="0" smtClean="0"/>
              <a:t> </a:t>
            </a:r>
            <a:r>
              <a:rPr lang="en-US" b="1" dirty="0" smtClean="0">
                <a:cs typeface="Futura"/>
              </a:rPr>
              <a:t>Georgian Conflict</a:t>
            </a:r>
            <a:endParaRPr lang="en-US" b="1" dirty="0">
              <a:cs typeface="Futura"/>
            </a:endParaRPr>
          </a:p>
        </p:txBody>
      </p:sp>
      <p:sp>
        <p:nvSpPr>
          <p:cNvPr id="5" name="Rectang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Data Scientists: Cecilia Reyes, Michael </a:t>
            </a:r>
            <a:r>
              <a:rPr lang="en-US" dirty="0" err="1" smtClean="0"/>
              <a:t>Piccirilli</a:t>
            </a:r>
            <a:r>
              <a:rPr lang="en-US" dirty="0" smtClean="0"/>
              <a:t>, </a:t>
            </a:r>
            <a:r>
              <a:rPr lang="en-US" dirty="0" err="1" smtClean="0"/>
              <a:t>Rumya</a:t>
            </a:r>
            <a:r>
              <a:rPr lang="en-US" dirty="0" smtClean="0"/>
              <a:t> </a:t>
            </a:r>
            <a:r>
              <a:rPr lang="en-US" dirty="0" err="1" smtClean="0"/>
              <a:t>Raghunath</a:t>
            </a:r>
            <a:r>
              <a:rPr lang="en-US" dirty="0" smtClean="0"/>
              <a:t>, Victoria C. </a:t>
            </a:r>
            <a:r>
              <a:rPr lang="en-US" dirty="0" err="1" smtClean="0"/>
              <a:t>Nneji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7800" y="1200150"/>
            <a:ext cx="6477000" cy="20383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HYPOTHESIS:</a:t>
            </a:r>
            <a:br>
              <a:rPr lang="en-US" dirty="0" smtClean="0"/>
            </a:br>
            <a:r>
              <a:rPr lang="en-US" sz="3100" dirty="0" smtClean="0"/>
              <a:t>aN actor’s past interactions with another will remain consistent in the future.</a:t>
            </a:r>
            <a:endParaRPr lang="en-US" sz="31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Process and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352550"/>
            <a:ext cx="4572000" cy="3790950"/>
          </a:xfrm>
        </p:spPr>
        <p:txBody>
          <a:bodyPr>
            <a:normAutofit/>
          </a:bodyPr>
          <a:lstStyle/>
          <a:p>
            <a:r>
              <a:rPr lang="en-US" dirty="0" smtClean="0"/>
              <a:t>Events occurring in Georgia</a:t>
            </a:r>
          </a:p>
          <a:p>
            <a:pPr lvl="2"/>
            <a:r>
              <a:rPr lang="en-US" dirty="0"/>
              <a:t>Georgia != </a:t>
            </a:r>
            <a:r>
              <a:rPr lang="en-US" dirty="0" smtClean="0"/>
              <a:t>Georgia</a:t>
            </a:r>
          </a:p>
          <a:p>
            <a:r>
              <a:rPr lang="en-US" dirty="0" smtClean="0"/>
              <a:t>Big Data?  Meh.</a:t>
            </a:r>
          </a:p>
          <a:p>
            <a:r>
              <a:rPr lang="en-US" dirty="0" smtClean="0"/>
              <a:t>Limited features</a:t>
            </a:r>
          </a:p>
          <a:p>
            <a:pPr lvl="2"/>
            <a:r>
              <a:rPr lang="en-US" dirty="0" smtClean="0"/>
              <a:t>Focused on Event Types</a:t>
            </a:r>
            <a:endParaRPr lang="en-US" dirty="0"/>
          </a:p>
          <a:p>
            <a:r>
              <a:rPr lang="en-US" u="sng" dirty="0" smtClean="0"/>
              <a:t>Goal</a:t>
            </a:r>
            <a:r>
              <a:rPr lang="en-US" dirty="0" smtClean="0"/>
              <a:t>: Predict an event between actors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279" y="1352550"/>
            <a:ext cx="4032689" cy="341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03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Markov Chains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352551"/>
            <a:ext cx="7924800" cy="297179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Stochastic Process</a:t>
            </a:r>
          </a:p>
          <a:p>
            <a:endParaRPr lang="en-US" dirty="0" smtClean="0"/>
          </a:p>
          <a:p>
            <a:r>
              <a:rPr lang="en-US" dirty="0" smtClean="0"/>
              <a:t>Markov Property – “</a:t>
            </a:r>
            <a:r>
              <a:rPr lang="en-US" dirty="0" err="1" smtClean="0"/>
              <a:t>Memoryless</a:t>
            </a:r>
            <a:r>
              <a:rPr lang="en-US" dirty="0" smtClean="0"/>
              <a:t>” random process</a:t>
            </a:r>
          </a:p>
          <a:p>
            <a:pPr lvl="2"/>
            <a:r>
              <a:rPr lang="en-US" dirty="0" smtClean="0"/>
              <a:t>Dependent on current position 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Transition Matrix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238" y="3714750"/>
            <a:ext cx="191620" cy="685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3562350"/>
            <a:ext cx="1181249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03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9144000" cy="487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39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00"/>
            <a:ext cx="9144000" cy="494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618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00"/>
            <a:ext cx="9144000" cy="496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574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00"/>
            <a:ext cx="9144000" cy="494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88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 Markov Model (HMM)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4171950"/>
            <a:ext cx="508000" cy="3585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876550"/>
            <a:ext cx="1080169" cy="609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105150"/>
            <a:ext cx="457200" cy="322730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352551"/>
            <a:ext cx="7924800" cy="1600199"/>
          </a:xfrm>
        </p:spPr>
        <p:txBody>
          <a:bodyPr>
            <a:normAutofit/>
          </a:bodyPr>
          <a:lstStyle/>
          <a:p>
            <a:r>
              <a:rPr lang="en-US" dirty="0" smtClean="0"/>
              <a:t>Dependent on the current </a:t>
            </a:r>
            <a:r>
              <a:rPr lang="en-US" b="1" i="1" dirty="0" smtClean="0"/>
              <a:t>state</a:t>
            </a:r>
            <a:endParaRPr lang="en-US" b="1" dirty="0" smtClean="0"/>
          </a:p>
          <a:p>
            <a:r>
              <a:rPr lang="en-US" dirty="0" smtClean="0"/>
              <a:t>Transition </a:t>
            </a:r>
            <a:r>
              <a:rPr lang="en-US" dirty="0"/>
              <a:t>M</a:t>
            </a:r>
            <a:r>
              <a:rPr lang="en-US" dirty="0" smtClean="0"/>
              <a:t>atrix and Emission Matrix</a:t>
            </a:r>
          </a:p>
          <a:p>
            <a:pPr lvl="2"/>
            <a:r>
              <a:rPr lang="en-US" dirty="0" smtClean="0"/>
              <a:t>HMM transition matrix: Probabilities of changing states</a:t>
            </a:r>
          </a:p>
          <a:p>
            <a:pPr marL="685800" lvl="2" indent="0">
              <a:buNone/>
            </a:pP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3409951"/>
            <a:ext cx="8534400" cy="685800"/>
          </a:xfrm>
        </p:spPr>
        <p:txBody>
          <a:bodyPr>
            <a:noAutofit/>
          </a:bodyPr>
          <a:lstStyle/>
          <a:p>
            <a:pPr lvl="2"/>
            <a:r>
              <a:rPr lang="en-US" dirty="0" smtClean="0"/>
              <a:t>Emission matrix: Probabilities of each position within each state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3867150"/>
            <a:ext cx="1587500" cy="67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419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well does it predict?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685800" y="2419350"/>
            <a:ext cx="7848600" cy="2209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GOOD QUESTION!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983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00"/>
            <a:ext cx="9144000" cy="494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65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Michael.gif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891" r="-115891"/>
          <a:stretch>
            <a:fillRect/>
          </a:stretch>
        </p:blipFill>
        <p:spPr>
          <a:xfrm>
            <a:off x="-1295400" y="1352550"/>
            <a:ext cx="5688419" cy="2286000"/>
          </a:xfrm>
        </p:spPr>
      </p:pic>
      <p:pic>
        <p:nvPicPr>
          <p:cNvPr id="7" name="Picture 6" descr="Victoria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352550"/>
            <a:ext cx="1676400" cy="2286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5800" y="3790950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Michael</a:t>
            </a:r>
          </a:p>
          <a:p>
            <a:r>
              <a:rPr lang="en-US" dirty="0" smtClean="0"/>
              <a:t>Statistics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43200" y="3790950"/>
            <a:ext cx="1560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Victoria</a:t>
            </a:r>
          </a:p>
          <a:p>
            <a:r>
              <a:rPr lang="en-US" dirty="0" smtClean="0"/>
              <a:t>Applied Math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971800" y="0"/>
            <a:ext cx="30535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The Team</a:t>
            </a:r>
            <a:endParaRPr lang="en-US" sz="6000" dirty="0"/>
          </a:p>
        </p:txBody>
      </p:sp>
      <p:pic>
        <p:nvPicPr>
          <p:cNvPr id="11" name="Picture 10" descr="cecilia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976" y="1352551"/>
            <a:ext cx="1658824" cy="22859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724400" y="3790950"/>
            <a:ext cx="1816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Cecilia</a:t>
            </a:r>
          </a:p>
          <a:p>
            <a:r>
              <a:rPr lang="en-US" dirty="0" smtClean="0"/>
              <a:t>Computer Science</a:t>
            </a:r>
          </a:p>
        </p:txBody>
      </p:sp>
      <p:pic>
        <p:nvPicPr>
          <p:cNvPr id="2" name="Picture 1" descr="rumya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352550"/>
            <a:ext cx="1676400" cy="2286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81800" y="3830419"/>
            <a:ext cx="1378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Rumya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Public Health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609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00"/>
            <a:ext cx="9144000" cy="494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263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8077200" cy="1047750"/>
          </a:xfrm>
        </p:spPr>
        <p:txBody>
          <a:bodyPr anchor="b">
            <a:normAutofit/>
          </a:bodyPr>
          <a:lstStyle/>
          <a:p>
            <a:r>
              <a:rPr lang="en-US" dirty="0" smtClean="0"/>
              <a:t>Observations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>
          <a:xfrm>
            <a:off x="609600" y="1504950"/>
            <a:ext cx="2057400" cy="3067050"/>
          </a:xfrm>
        </p:spPr>
        <p:txBody>
          <a:bodyPr/>
          <a:lstStyle/>
          <a:p>
            <a:r>
              <a:rPr lang="en-US" dirty="0" smtClean="0"/>
              <a:t>Number of Articles </a:t>
            </a:r>
          </a:p>
          <a:p>
            <a:r>
              <a:rPr lang="en-US" dirty="0" smtClean="0"/>
              <a:t>January 2007 to November 2013</a:t>
            </a:r>
            <a:endParaRPr lang="en-US" dirty="0"/>
          </a:p>
        </p:txBody>
      </p:sp>
      <p:pic>
        <p:nvPicPr>
          <p:cNvPr id="7" name="Content Placeholder 6" descr="NumOfArticles - Timeline.jpg"/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 l="-3866" r="-3866"/>
          <a:stretch>
            <a:fillRect/>
          </a:stretch>
        </p:blipFill>
        <p:spPr/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8077200" cy="1047750"/>
          </a:xfrm>
        </p:spPr>
        <p:txBody>
          <a:bodyPr anchor="b">
            <a:normAutofit/>
          </a:bodyPr>
          <a:lstStyle/>
          <a:p>
            <a:r>
              <a:rPr lang="en-US" dirty="0" smtClean="0"/>
              <a:t>Observations (cont’d)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>
          <a:xfrm>
            <a:off x="609600" y="1504950"/>
            <a:ext cx="2057400" cy="3067050"/>
          </a:xfrm>
        </p:spPr>
        <p:txBody>
          <a:bodyPr/>
          <a:lstStyle/>
          <a:p>
            <a:r>
              <a:rPr lang="en-US" dirty="0" smtClean="0"/>
              <a:t>Cross Matrix</a:t>
            </a:r>
          </a:p>
          <a:p>
            <a:r>
              <a:rPr lang="en-US" dirty="0" smtClean="0"/>
              <a:t>Goldstein Scale vs. Event Root Code</a:t>
            </a:r>
          </a:p>
        </p:txBody>
      </p:sp>
      <p:pic>
        <p:nvPicPr>
          <p:cNvPr id="6" name="Content Placeholder 5" descr="Goldstein-EventRoot-scatterplot.jpg"/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 l="-3866" r="-3866"/>
          <a:stretch>
            <a:fillRect/>
          </a:stretch>
        </p:blipFill>
        <p:spPr/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8077200" cy="1047750"/>
          </a:xfrm>
        </p:spPr>
        <p:txBody>
          <a:bodyPr anchor="b">
            <a:normAutofit/>
          </a:bodyPr>
          <a:lstStyle/>
          <a:p>
            <a:r>
              <a:rPr lang="en-US" dirty="0" smtClean="0"/>
              <a:t>…more </a:t>
            </a:r>
            <a:r>
              <a:rPr lang="en-US" dirty="0" smtClean="0"/>
              <a:t>observations…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>
          <a:xfrm>
            <a:off x="609600" y="1504950"/>
            <a:ext cx="2057400" cy="3067050"/>
          </a:xfrm>
        </p:spPr>
        <p:txBody>
          <a:bodyPr/>
          <a:lstStyle/>
          <a:p>
            <a:r>
              <a:rPr lang="en-US" dirty="0" smtClean="0"/>
              <a:t>Cross Matrix</a:t>
            </a:r>
          </a:p>
          <a:p>
            <a:r>
              <a:rPr lang="en-US" dirty="0" smtClean="0"/>
              <a:t>Goldstein Scale vs. Event Root Code vs. Average Tone</a:t>
            </a:r>
          </a:p>
        </p:txBody>
      </p:sp>
      <p:pic>
        <p:nvPicPr>
          <p:cNvPr id="7" name="Content Placeholder 6" descr="Gold-root-avgtone - scatterplotmatrix.jpg"/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 l="-4381" r="-4381"/>
          <a:stretch>
            <a:fillRect/>
          </a:stretch>
        </p:blipFill>
        <p:spPr/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8077200" cy="1047750"/>
          </a:xfrm>
        </p:spPr>
        <p:txBody>
          <a:bodyPr anchor="b">
            <a:normAutofit/>
          </a:bodyPr>
          <a:lstStyle/>
          <a:p>
            <a:r>
              <a:rPr lang="en-US" dirty="0" smtClean="0"/>
              <a:t>Event Magnitude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>
          <a:xfrm>
            <a:off x="609600" y="1504950"/>
            <a:ext cx="2057400" cy="3067050"/>
          </a:xfrm>
        </p:spPr>
        <p:txBody>
          <a:bodyPr/>
          <a:lstStyle/>
          <a:p>
            <a:r>
              <a:rPr lang="en-US" dirty="0" smtClean="0"/>
              <a:t>Cross Matrix</a:t>
            </a:r>
          </a:p>
          <a:p>
            <a:r>
              <a:rPr lang="en-US" dirty="0" smtClean="0"/>
              <a:t>Event </a:t>
            </a:r>
            <a:r>
              <a:rPr lang="en-US" dirty="0" smtClean="0"/>
              <a:t>Magnitude* </a:t>
            </a:r>
            <a:r>
              <a:rPr lang="en-US" dirty="0" smtClean="0"/>
              <a:t>vs</a:t>
            </a:r>
            <a:r>
              <a:rPr lang="en-US" dirty="0" smtClean="0"/>
              <a:t>. Event Root </a:t>
            </a:r>
            <a:r>
              <a:rPr lang="en-US" dirty="0" smtClean="0"/>
              <a:t>Code</a:t>
            </a:r>
          </a:p>
          <a:p>
            <a:endParaRPr lang="en-US" dirty="0"/>
          </a:p>
          <a:p>
            <a:r>
              <a:rPr lang="en-US" dirty="0"/>
              <a:t>*(</a:t>
            </a:r>
            <a:r>
              <a:rPr lang="en-US" dirty="0" err="1"/>
              <a:t>GoldsteinScore</a:t>
            </a:r>
            <a:r>
              <a:rPr lang="en-US" dirty="0"/>
              <a:t> x </a:t>
            </a:r>
            <a:r>
              <a:rPr lang="en-US" dirty="0" err="1"/>
              <a:t>AvgTone</a:t>
            </a:r>
            <a:r>
              <a:rPr lang="en-US" dirty="0"/>
              <a:t>)</a:t>
            </a:r>
          </a:p>
          <a:p>
            <a:endParaRPr lang="en-US" dirty="0" smtClean="0"/>
          </a:p>
        </p:txBody>
      </p:sp>
      <p:pic>
        <p:nvPicPr>
          <p:cNvPr id="6" name="Content Placeholder 5" descr="EventMagnitude-EventRoot-scatterplot.jpg"/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 l="-4725" r="-4725"/>
          <a:stretch>
            <a:fillRect/>
          </a:stretch>
        </p:blipFill>
        <p:spPr/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There were several layers to our final design.</a:t>
            </a:r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Developing the Data Product</a:t>
            </a:r>
            <a:endParaRPr lang="en-US" dirty="0"/>
          </a:p>
        </p:txBody>
      </p:sp>
      <p:pic>
        <p:nvPicPr>
          <p:cNvPr id="6" name="Picture Placeholder 5" descr="Screen Shot 2013-12-07 at 10.03.39 AM.png"/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1270" t="1248" b="3883"/>
          <a:stretch/>
        </p:blipFill>
        <p:spPr>
          <a:xfrm>
            <a:off x="1883922" y="-19050"/>
            <a:ext cx="6879078" cy="3440981"/>
          </a:xfr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D3.js + </a:t>
            </a:r>
            <a:r>
              <a:rPr lang="en-US" dirty="0" err="1" smtClean="0"/>
              <a:t>jQuery</a:t>
            </a:r>
            <a:r>
              <a:rPr lang="en-US" dirty="0"/>
              <a:t> </a:t>
            </a:r>
            <a:r>
              <a:rPr lang="en-US" dirty="0" smtClean="0"/>
              <a:t>+ HTML/CSS </a:t>
            </a:r>
            <a:r>
              <a:rPr lang="en-US" sz="3600" dirty="0" smtClean="0"/>
              <a:t>=</a:t>
            </a:r>
            <a:r>
              <a:rPr lang="en-US" dirty="0" smtClean="0"/>
              <a:t> [suspense]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800600" y="1428750"/>
            <a:ext cx="3962400" cy="3581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82880" rIns="182880" bIns="91440" rtlCol="0" anchor="ctr">
            <a:spAutoFit/>
          </a:bodyPr>
          <a:lstStyle/>
          <a:p>
            <a:pPr>
              <a:lnSpc>
                <a:spcPct val="85000"/>
              </a:lnSpc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>
            <a:spLocks noGrp="1"/>
          </p:cNvSpPr>
          <p:nvPr>
            <p:ph sz="quarter" idx="13"/>
          </p:nvPr>
        </p:nvSpPr>
        <p:spPr>
          <a:xfrm>
            <a:off x="609600" y="1428751"/>
            <a:ext cx="3962400" cy="3352799"/>
          </a:xfrm>
        </p:spPr>
        <p:txBody>
          <a:bodyPr>
            <a:normAutofit/>
          </a:bodyPr>
          <a:lstStyle/>
          <a:p>
            <a:pPr marL="274320" lvl="1"/>
            <a:r>
              <a:rPr lang="en-US" dirty="0" smtClean="0"/>
              <a:t>MAP</a:t>
            </a:r>
          </a:p>
          <a:p>
            <a:pPr marL="548640" lvl="2"/>
            <a:r>
              <a:rPr lang="en-US" dirty="0" smtClean="0"/>
              <a:t>Use </a:t>
            </a:r>
            <a:r>
              <a:rPr lang="en-US" dirty="0" err="1" smtClean="0"/>
              <a:t>topoJSON</a:t>
            </a:r>
            <a:r>
              <a:rPr lang="en-US" dirty="0" smtClean="0"/>
              <a:t> file to create the map as an SVG element</a:t>
            </a:r>
          </a:p>
          <a:p>
            <a:pPr marL="548640" lvl="2"/>
            <a:r>
              <a:rPr lang="en-US" dirty="0" smtClean="0"/>
              <a:t>Choose the right projection and scale</a:t>
            </a:r>
          </a:p>
          <a:p>
            <a:pPr marL="1005840" lvl="3"/>
            <a:r>
              <a:rPr lang="en-US" dirty="0" smtClean="0"/>
              <a:t>“orthographic” in this case</a:t>
            </a:r>
          </a:p>
          <a:p>
            <a:pPr marL="777240" lvl="3" indent="0">
              <a:buNone/>
            </a:pPr>
            <a:endParaRPr lang="en-US" dirty="0"/>
          </a:p>
        </p:txBody>
      </p:sp>
      <p:pic>
        <p:nvPicPr>
          <p:cNvPr id="4" name="Picture 3" descr="Screen Shot 2013-12-08 at 7.34.4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581150"/>
            <a:ext cx="2895600" cy="32066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COLORS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oad in </a:t>
            </a:r>
            <a:r>
              <a:rPr lang="en-US" dirty="0" err="1"/>
              <a:t>csv</a:t>
            </a:r>
            <a:r>
              <a:rPr lang="en-US" dirty="0"/>
              <a:t> file with the ISO </a:t>
            </a:r>
            <a:r>
              <a:rPr lang="en-US" dirty="0" smtClean="0"/>
              <a:t>codes (map)</a:t>
            </a:r>
          </a:p>
          <a:p>
            <a:pPr lvl="1"/>
            <a:r>
              <a:rPr lang="en-US" dirty="0" smtClean="0"/>
              <a:t>Map </a:t>
            </a:r>
            <a:r>
              <a:rPr lang="en-US" dirty="0"/>
              <a:t>domain of ratios </a:t>
            </a:r>
            <a:r>
              <a:rPr lang="en-US" dirty="0" smtClean="0"/>
              <a:t>with </a:t>
            </a:r>
            <a:r>
              <a:rPr lang="en-US" dirty="0"/>
              <a:t>range of </a:t>
            </a:r>
            <a:r>
              <a:rPr lang="en-US" dirty="0" smtClean="0"/>
              <a:t>colors</a:t>
            </a:r>
          </a:p>
          <a:p>
            <a:pPr lvl="2"/>
            <a:r>
              <a:rPr lang="en-US" dirty="0" smtClean="0"/>
              <a:t>(</a:t>
            </a:r>
            <a:r>
              <a:rPr lang="en-US" dirty="0"/>
              <a:t>i.e. higher ratios with deeper purples,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Use </a:t>
            </a:r>
            <a:r>
              <a:rPr lang="en-US" dirty="0" err="1" smtClean="0"/>
              <a:t>Hashtable-esque</a:t>
            </a:r>
            <a:r>
              <a:rPr lang="en-US" dirty="0" smtClean="0"/>
              <a:t> implementation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INTERACTIONS</a:t>
            </a:r>
          </a:p>
          <a:p>
            <a:pPr lvl="1"/>
            <a:r>
              <a:rPr lang="en-US" dirty="0" smtClean="0"/>
              <a:t>When county selected, pass ISO code to the map 	</a:t>
            </a:r>
          </a:p>
          <a:p>
            <a:pPr lvl="2"/>
            <a:r>
              <a:rPr lang="en-US" dirty="0"/>
              <a:t> style with appropriate </a:t>
            </a:r>
            <a:r>
              <a:rPr lang="en-US" dirty="0" smtClean="0"/>
              <a:t>color (from </a:t>
            </a:r>
            <a:r>
              <a:rPr lang="en-US" dirty="0" err="1" smtClean="0"/>
              <a:t>csv</a:t>
            </a:r>
            <a:r>
              <a:rPr lang="en-US" dirty="0" smtClean="0"/>
              <a:t>/hash)</a:t>
            </a:r>
          </a:p>
          <a:p>
            <a:pPr lvl="1"/>
            <a:r>
              <a:rPr lang="en-US" dirty="0" smtClean="0"/>
              <a:t>Pull in associated prediction with both actor choices</a:t>
            </a:r>
          </a:p>
          <a:p>
            <a:pPr lvl="2"/>
            <a:r>
              <a:rPr lang="en-US" dirty="0" smtClean="0"/>
              <a:t>FUTURE: backend?</a:t>
            </a:r>
          </a:p>
          <a:p>
            <a:pPr lvl="1"/>
            <a:r>
              <a:rPr lang="en-US" dirty="0" smtClean="0"/>
              <a:t>Profit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19200" y="19412"/>
            <a:ext cx="72554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D3, how does it work?*</a:t>
            </a:r>
            <a:endParaRPr lang="en-US" sz="6000" dirty="0"/>
          </a:p>
        </p:txBody>
      </p:sp>
      <p:sp>
        <p:nvSpPr>
          <p:cNvPr id="6" name="TextBox 5"/>
          <p:cNvSpPr txBox="1"/>
          <p:nvPr/>
        </p:nvSpPr>
        <p:spPr>
          <a:xfrm>
            <a:off x="8229600" y="742950"/>
            <a:ext cx="5633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*magic</a:t>
            </a:r>
          </a:p>
        </p:txBody>
      </p:sp>
    </p:spTree>
    <p:extLst>
      <p:ext uri="{BB962C8B-B14F-4D97-AF65-F5344CB8AC3E}">
        <p14:creationId xmlns:p14="http://schemas.microsoft.com/office/powerpoint/2010/main" val="893153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Slide Show Tips</a:t>
            </a:r>
            <a:endParaRPr lang="en-US" dirty="0"/>
          </a:p>
        </p:txBody>
      </p:sp>
      <p:pic>
        <p:nvPicPr>
          <p:cNvPr id="8" name="Content Placeholder 7" descr="meeting3.JPG"/>
          <p:cNvPicPr>
            <a:picLocks noGrp="1" noChangeAspect="1"/>
          </p:cNvPicPr>
          <p:nvPr>
            <p:ph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" r="5415"/>
          <a:stretch>
            <a:fillRect/>
          </a:stretch>
        </p:blipFill>
        <p:spPr>
          <a:xfrm>
            <a:off x="0" y="-19050"/>
            <a:ext cx="6096000" cy="5162550"/>
          </a:xfrm>
        </p:spPr>
      </p:pic>
      <p:pic>
        <p:nvPicPr>
          <p:cNvPr id="13" name="Picture 12" descr="meeting2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0"/>
            <a:ext cx="32766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meeting5.JPG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" r="5415"/>
          <a:stretch>
            <a:fillRect/>
          </a:stretch>
        </p:blipFill>
        <p:spPr>
          <a:xfrm>
            <a:off x="0" y="-472821"/>
            <a:ext cx="9144000" cy="5647726"/>
          </a:xfrm>
        </p:spPr>
      </p:pic>
    </p:spTree>
    <p:extLst>
      <p:ext uri="{BB962C8B-B14F-4D97-AF65-F5344CB8AC3E}">
        <p14:creationId xmlns:p14="http://schemas.microsoft.com/office/powerpoint/2010/main" val="522922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…</a:t>
            </a:r>
            <a:endParaRPr lang="en-US" dirty="0"/>
          </a:p>
        </p:txBody>
      </p:sp>
      <p:pic>
        <p:nvPicPr>
          <p:cNvPr id="5" name="Content Placeholder 4" descr="2F175DB5-7122-4B3C-B5F6-D86F92ED478F_w640_r1_s_cx0_cy8_cw0.jpg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l="-19985" r="-19985"/>
          <a:stretch>
            <a:fillRect/>
          </a:stretch>
        </p:blipFill>
        <p:spPr/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eeting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-552450"/>
            <a:ext cx="4539523" cy="8057655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Actor Discovery - introduction</a:t>
            </a:r>
            <a:endParaRPr lang="en-US" dirty="0"/>
          </a:p>
        </p:txBody>
      </p:sp>
      <p:pic>
        <p:nvPicPr>
          <p:cNvPr id="12" name="Content Placeholder 11" descr="wordcloud.jpg"/>
          <p:cNvPicPr>
            <a:picLocks noGrp="1" noChangeAspect="1"/>
          </p:cNvPicPr>
          <p:nvPr>
            <p:ph sz="quarter" idx="13"/>
          </p:nvPr>
        </p:nvPicPr>
        <p:blipFill>
          <a:blip r:embed="rId3"/>
          <a:srcRect l="1737" t="8816" r="869" b="1469"/>
          <a:stretch>
            <a:fillRect/>
          </a:stretch>
        </p:blipFill>
        <p:spPr>
          <a:xfrm>
            <a:off x="914400" y="1538680"/>
            <a:ext cx="7445059" cy="3242870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0" y="-1238250"/>
            <a:ext cx="11430000" cy="76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75844" y="-323850"/>
            <a:ext cx="9524644" cy="6013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34558" y="-573856"/>
            <a:ext cx="9278558" cy="571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image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050"/>
            <a:ext cx="9144000" cy="55845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 make </a:t>
            </a:r>
            <a:r>
              <a:rPr lang="en-US" b="1" dirty="0" smtClean="0"/>
              <a:t>better sense </a:t>
            </a:r>
            <a:r>
              <a:rPr lang="en-US" dirty="0" smtClean="0"/>
              <a:t>of the exploratory data.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Understanding the </a:t>
            </a:r>
            <a:r>
              <a:rPr lang="en-US" b="1" dirty="0" smtClean="0"/>
              <a:t>context</a:t>
            </a:r>
            <a:r>
              <a:rPr lang="en-US" dirty="0" smtClean="0"/>
              <a:t>, 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C101769309990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92F831A-BD16-4DAF-8CAE-F21564186F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TC101769309990</Template>
  <TotalTime>0</TotalTime>
  <Words>524</Words>
  <Application>Microsoft Macintosh PowerPoint</Application>
  <PresentationFormat>On-screen Show (16:9)</PresentationFormat>
  <Paragraphs>107</Paragraphs>
  <Slides>30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TC101769309990</vt:lpstr>
      <vt:lpstr>Data mining on Georgian Conflict</vt:lpstr>
      <vt:lpstr>PowerPoint Presentation</vt:lpstr>
      <vt:lpstr>Recap …</vt:lpstr>
      <vt:lpstr>Actor Discovery - introduction</vt:lpstr>
      <vt:lpstr>Recap …</vt:lpstr>
      <vt:lpstr>Recap …</vt:lpstr>
      <vt:lpstr>PowerPoint Presentation</vt:lpstr>
      <vt:lpstr>PowerPoint Presentation</vt:lpstr>
      <vt:lpstr>Understanding the context, </vt:lpstr>
      <vt:lpstr>HYPOTHESIS: aN actor’s past interactions with another will remain consistent in the future.</vt:lpstr>
      <vt:lpstr>Process and Challenges</vt:lpstr>
      <vt:lpstr>Markov Chains</vt:lpstr>
      <vt:lpstr>PowerPoint Presentation</vt:lpstr>
      <vt:lpstr>PowerPoint Presentation</vt:lpstr>
      <vt:lpstr>PowerPoint Presentation</vt:lpstr>
      <vt:lpstr>PowerPoint Presentation</vt:lpstr>
      <vt:lpstr>Hidden Markov Model (HMM) </vt:lpstr>
      <vt:lpstr>How well does it predict? </vt:lpstr>
      <vt:lpstr>PowerPoint Presentation</vt:lpstr>
      <vt:lpstr>PowerPoint Presentation</vt:lpstr>
      <vt:lpstr>Observations</vt:lpstr>
      <vt:lpstr>Observations (cont’d)</vt:lpstr>
      <vt:lpstr>…more observations…</vt:lpstr>
      <vt:lpstr>Event Magnitude</vt:lpstr>
      <vt:lpstr>Developing the Data Product</vt:lpstr>
      <vt:lpstr>D3.js + jQuery + HTML/CSS = [suspense]</vt:lpstr>
      <vt:lpstr>PowerPoint Presentation</vt:lpstr>
      <vt:lpstr>Slide Show Tips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Widescreen presentation</dc:title>
  <dc:creator/>
  <cp:keywords/>
  <cp:lastModifiedBy/>
  <cp:revision>1</cp:revision>
  <dcterms:created xsi:type="dcterms:W3CDTF">2013-12-09T20:50:27Z</dcterms:created>
  <dcterms:modified xsi:type="dcterms:W3CDTF">2013-12-11T16:36:27Z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TC101769309990</vt:lpwstr>
  </property>
</Properties>
</file>